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3" r:id="rId4"/>
    <p:sldMasterId id="2147483665" r:id="rId5"/>
    <p:sldMasterId id="2147483667" r:id="rId6"/>
    <p:sldMasterId id="2147483669" r:id="rId7"/>
  </p:sldMasterIdLst>
  <p:notesMasterIdLst>
    <p:notesMasterId r:id="rId24"/>
  </p:notesMasterIdLst>
  <p:sldIdLst>
    <p:sldId id="256" r:id="rId8"/>
    <p:sldId id="271" r:id="rId9"/>
    <p:sldId id="332" r:id="rId10"/>
    <p:sldId id="336" r:id="rId11"/>
    <p:sldId id="345" r:id="rId12"/>
    <p:sldId id="333" r:id="rId13"/>
    <p:sldId id="334" r:id="rId14"/>
    <p:sldId id="335" r:id="rId15"/>
    <p:sldId id="337" r:id="rId16"/>
    <p:sldId id="338" r:id="rId17"/>
    <p:sldId id="340" r:id="rId18"/>
    <p:sldId id="341" r:id="rId19"/>
    <p:sldId id="342" r:id="rId20"/>
    <p:sldId id="343" r:id="rId21"/>
    <p:sldId id="344" r:id="rId22"/>
    <p:sldId id="305" r:id="rId23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83D896B8-E2D7-4258-88B1-22605E6DD25F}">
          <p14:sldIdLst>
            <p14:sldId id="256"/>
            <p14:sldId id="271"/>
            <p14:sldId id="332"/>
            <p14:sldId id="336"/>
            <p14:sldId id="345"/>
            <p14:sldId id="333"/>
            <p14:sldId id="334"/>
            <p14:sldId id="335"/>
            <p14:sldId id="337"/>
            <p14:sldId id="338"/>
            <p14:sldId id="340"/>
            <p14:sldId id="341"/>
            <p14:sldId id="342"/>
            <p14:sldId id="343"/>
            <p14:sldId id="344"/>
            <p14:sldId id="305"/>
          </p14:sldIdLst>
        </p14:section>
        <p14:section name="Your Turn" id="{C5A8A8A5-4C27-48C9-97A4-31B17122EAFA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1121"/>
    <a:srgbClr val="700000"/>
    <a:srgbClr val="800000"/>
    <a:srgbClr val="993300"/>
    <a:srgbClr val="FAFAFA"/>
    <a:srgbClr val="F7F7F7"/>
    <a:srgbClr val="EEF6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86" autoAdjust="0"/>
    <p:restoredTop sz="78819" autoAdjust="0"/>
  </p:normalViewPr>
  <p:slideViewPr>
    <p:cSldViewPr>
      <p:cViewPr varScale="1">
        <p:scale>
          <a:sx n="105" d="100"/>
          <a:sy n="105" d="100"/>
        </p:scale>
        <p:origin x="696" y="12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4/14/2016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49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18980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915873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518311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367466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422863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694752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Reference the discussion area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216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84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80284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80885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83650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00010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84127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204777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27808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907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Advanced</a:t>
            </a:r>
            <a:r>
              <a:rPr lang="en-US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 Java Features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36000" t="-20000" r="-30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799" y="361950"/>
            <a:ext cx="8534401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971550"/>
            <a:ext cx="8534400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3790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616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2000" t="-6000" r="-14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631" y="702468"/>
            <a:ext cx="8382000" cy="4307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9000" t="-8000" r="-16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742950"/>
            <a:ext cx="8708231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oda.org/joda-time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1969442/whats-wrong-with-java-date-time-ap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4648200" cy="993775"/>
          </a:xfrm>
        </p:spPr>
        <p:txBody>
          <a:bodyPr>
            <a:noAutofit/>
          </a:bodyPr>
          <a:lstStyle/>
          <a:p>
            <a:r>
              <a:rPr lang="en-US" dirty="0"/>
              <a:t>Time and 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00151"/>
            <a:ext cx="4191000" cy="2590799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The original Date</a:t>
            </a:r>
          </a:p>
          <a:p>
            <a:pPr>
              <a:buFont typeface="Arial" charset="0"/>
              <a:buChar char="•"/>
            </a:pPr>
            <a:r>
              <a:rPr lang="en-US" dirty="0"/>
              <a:t>Calendar</a:t>
            </a:r>
          </a:p>
          <a:p>
            <a:pPr>
              <a:buFont typeface="Arial" charset="0"/>
              <a:buChar char="•"/>
            </a:pPr>
            <a:r>
              <a:rPr lang="en-US" dirty="0" err="1"/>
              <a:t>Joda</a:t>
            </a: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Java 8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979" y="1151275"/>
            <a:ext cx="4256431" cy="283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329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Joda</a:t>
            </a:r>
            <a:r>
              <a:rPr lang="en-US" dirty="0"/>
              <a:t> and Java 8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23689"/>
            <a:ext cx="647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Joda</a:t>
            </a:r>
            <a:r>
              <a:rPr lang="en-US" sz="2400" b="1" dirty="0"/>
              <a:t> Time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00" y="1611050"/>
            <a:ext cx="457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3"/>
              </a:rPr>
              <a:t>http://www.joda.org/joda-time/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JSR-310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Java 8: “</a:t>
            </a:r>
            <a:r>
              <a:rPr lang="en-US" sz="2400" dirty="0" err="1"/>
              <a:t>java.time</a:t>
            </a:r>
            <a:r>
              <a:rPr lang="en-US" sz="2400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6406" y="1428750"/>
            <a:ext cx="3454706" cy="317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42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8 </a:t>
            </a:r>
            <a:r>
              <a:rPr lang="en-US" dirty="0" err="1"/>
              <a:t>LocalDate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3400" y="947626"/>
            <a:ext cx="4648199" cy="3476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(2015,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Month.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OCTOBER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18);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(2015, 1, 18);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parse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"2013-02-03"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parse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"3/4~2015"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DateTimeFormatter.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ofPattern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"M/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d~yyyy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207" y="947626"/>
            <a:ext cx="3038793" cy="23199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3548439"/>
            <a:ext cx="3766337" cy="89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216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8 </a:t>
            </a:r>
            <a:r>
              <a:rPr lang="en-US" dirty="0" err="1"/>
              <a:t>LocalTime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8600" y="1071696"/>
            <a:ext cx="4648199" cy="2357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LocalTime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timeOnly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LocalTime.</a:t>
            </a:r>
            <a:r>
              <a:rPr lang="en-US" sz="16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timeOnly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timeOnly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LocalTime.</a:t>
            </a:r>
            <a:r>
              <a:rPr lang="en-US" sz="16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(14, 15, 45);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timeOnly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LocalTime.</a:t>
            </a:r>
            <a:r>
              <a:rPr lang="en-US" sz="16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MIDNIGHT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timeOnly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LocalTime.</a:t>
            </a:r>
            <a:r>
              <a:rPr lang="en-US" sz="16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parse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"01:22"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9804" y="1071696"/>
            <a:ext cx="4096046" cy="14763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00" y="3604418"/>
            <a:ext cx="4889115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387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8 </a:t>
            </a:r>
            <a:r>
              <a:rPr lang="en-US" dirty="0" err="1"/>
              <a:t>LocalDateTime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70783" y="1292685"/>
            <a:ext cx="4648199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LocalDateTime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LocalDateTime.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83" y="2800350"/>
            <a:ext cx="4390332" cy="1905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238" y="971550"/>
            <a:ext cx="3955312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09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8 </a:t>
            </a:r>
            <a:r>
              <a:rPr lang="en-US" dirty="0" err="1"/>
              <a:t>ZonedDateTime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66800" y="1365689"/>
            <a:ext cx="5029200" cy="2640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ZoneId.</a:t>
            </a:r>
            <a:r>
              <a:rPr lang="en-US" sz="16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"Europe/Paris"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ZonedDateTime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ZonedDateTime.</a:t>
            </a:r>
            <a:r>
              <a:rPr lang="en-US" sz="16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LocalDateTime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LocalDateTime.</a:t>
            </a:r>
            <a:r>
              <a:rPr lang="en-US" sz="16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</a:p>
          <a:p>
            <a:pPr>
              <a:lnSpc>
                <a:spcPct val="115000"/>
              </a:lnSpc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ZonedDateTime.</a:t>
            </a:r>
            <a:r>
              <a:rPr lang="en-US" sz="16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801040"/>
            <a:ext cx="2513796" cy="37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618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8 Periods and Durations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90600" y="1047750"/>
            <a:ext cx="5029200" cy="3473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LocalDate.</a:t>
            </a:r>
            <a:r>
              <a:rPr lang="en-US" sz="16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Period </a:t>
            </a: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Period.</a:t>
            </a:r>
            <a:r>
              <a:rPr lang="en-US" sz="16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ofDays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(14);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.plus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.plus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LocalDateTime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LocalDateTime.</a:t>
            </a:r>
            <a:r>
              <a:rPr lang="en-US" sz="16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Duration </a:t>
            </a: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Duration.</a:t>
            </a:r>
            <a:r>
              <a:rPr lang="en-US" sz="16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ofMinutes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(120);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dt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.minus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647950"/>
            <a:ext cx="2961736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662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304" y="1036637"/>
            <a:ext cx="2914523" cy="302895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Tinkering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4800" y="971550"/>
            <a:ext cx="5791200" cy="2667000"/>
          </a:xfrm>
        </p:spPr>
        <p:txBody>
          <a:bodyPr/>
          <a:lstStyle/>
          <a:p>
            <a:r>
              <a:rPr lang="en-US" dirty="0"/>
              <a:t>Use the </a:t>
            </a:r>
            <a:r>
              <a:rPr lang="en-US" dirty="0" err="1"/>
              <a:t>java.time</a:t>
            </a:r>
            <a:r>
              <a:rPr lang="en-US" dirty="0"/>
              <a:t> classes to print the current date/time in New York, Honolulu, and </a:t>
            </a:r>
            <a:r>
              <a:rPr lang="en-US" dirty="0" err="1"/>
              <a:t>Bejing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Write a program to print the number of seconds left in the year (read up on the </a:t>
            </a:r>
            <a:r>
              <a:rPr lang="en-US" dirty="0" err="1"/>
              <a:t>java.time</a:t>
            </a:r>
            <a:r>
              <a:rPr lang="en-US" dirty="0"/>
              <a:t> API).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2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438150"/>
            <a:ext cx="7391400" cy="688975"/>
          </a:xfrm>
        </p:spPr>
        <p:txBody>
          <a:bodyPr>
            <a:normAutofit/>
          </a:bodyPr>
          <a:lstStyle/>
          <a:p>
            <a:r>
              <a:rPr lang="en-US" dirty="0"/>
              <a:t>See Also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123950"/>
            <a:ext cx="7162800" cy="3810000"/>
          </a:xfrm>
        </p:spPr>
        <p:txBody>
          <a:bodyPr/>
          <a:lstStyle/>
          <a:p>
            <a:pPr marL="0" indent="0">
              <a:buNone/>
            </a:pPr>
            <a:r>
              <a:rPr lang="en-US">
                <a:hlinkClick r:id="rId3"/>
              </a:rPr>
              <a:t>http://stackoverflow.com/questions/1969442/whats-wrong-with-java-date-time-api</a:t>
            </a:r>
            <a:endParaRPr lang="en-US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4692757" y="2114550"/>
            <a:ext cx="4114800" cy="220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05800" y="4552950"/>
            <a:ext cx="609600" cy="274637"/>
          </a:xfrm>
        </p:spPr>
        <p:txBody>
          <a:bodyPr/>
          <a:lstStyle/>
          <a:p>
            <a:pPr algn="r"/>
            <a:fld id="{B9EA2576-3992-4A7D-AC41-AC0E2BE3E45F}" type="slidenum">
              <a:rPr lang="en-US" smtClean="0"/>
              <a:pPr algn="r"/>
              <a:t>2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426225"/>
            <a:ext cx="5283199" cy="2264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3864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Time (and Date)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23689"/>
            <a:ext cx="6477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JDK 1.0 1996 </a:t>
            </a:r>
            <a:r>
              <a:rPr lang="en-US" sz="2000" dirty="0" err="1">
                <a:solidFill>
                  <a:srgbClr val="0070C0"/>
                </a:solidFill>
              </a:rPr>
              <a:t>java.util.Date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51155" y="1521159"/>
            <a:ext cx="2667000" cy="941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java.util.Date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Date();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686050"/>
            <a:ext cx="2327296" cy="8268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57600" y="1938965"/>
            <a:ext cx="4191000" cy="1047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 </a:t>
            </a:r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Date();</a:t>
            </a: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 </a:t>
            </a:r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Date(1000L);</a:t>
            </a: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 </a:t>
            </a:r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Date( 100, 0, 12);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82996" y="954467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Now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6007608" y="1298448"/>
            <a:ext cx="274320" cy="87706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994545" y="1252180"/>
            <a:ext cx="21494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Milliseconds since January 1, 1970 Midnight GMT 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6455665" y="1581912"/>
            <a:ext cx="548639" cy="71323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572000" y="3489063"/>
            <a:ext cx="1119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1900 + n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5457751" y="2916936"/>
            <a:ext cx="787601" cy="66446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193537" y="3669030"/>
            <a:ext cx="1655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0 (January) – 11 (December)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 flipH="1" flipV="1">
            <a:off x="6838345" y="2943919"/>
            <a:ext cx="10511" cy="7045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1948663" y="3085875"/>
            <a:ext cx="858545" cy="372843"/>
          </a:xfrm>
          <a:prstGeom prst="rect">
            <a:avLst/>
          </a:prstGeom>
          <a:noFill/>
          <a:ln>
            <a:solidFill>
              <a:srgbClr val="B91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2322576" y="3502152"/>
            <a:ext cx="9144" cy="6217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633728" y="4117014"/>
            <a:ext cx="2893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Misleading: no </a:t>
            </a:r>
            <a:r>
              <a:rPr lang="en-US" dirty="0" err="1">
                <a:solidFill>
                  <a:srgbClr val="0070C0"/>
                </a:solidFill>
              </a:rPr>
              <a:t>timezone</a:t>
            </a:r>
            <a:r>
              <a:rPr lang="en-US" dirty="0">
                <a:solidFill>
                  <a:srgbClr val="0070C0"/>
                </a:solidFill>
              </a:rPr>
              <a:t> info</a:t>
            </a:r>
          </a:p>
        </p:txBody>
      </p:sp>
    </p:spTree>
    <p:extLst>
      <p:ext uri="{BB962C8B-B14F-4D97-AF65-F5344CB8AC3E}">
        <p14:creationId xmlns:p14="http://schemas.microsoft.com/office/powerpoint/2010/main" val="22161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  <p:bldP spid="18" grpId="0"/>
      <p:bldP spid="23" grpId="0"/>
      <p:bldP spid="27" grpId="0" animBg="1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 Formatting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23689"/>
            <a:ext cx="6477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JDK 1.0 1996 </a:t>
            </a:r>
            <a:r>
              <a:rPr lang="en-US" sz="2000" dirty="0" err="1">
                <a:solidFill>
                  <a:srgbClr val="0070C0"/>
                </a:solidFill>
              </a:rPr>
              <a:t>java.util.Date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51154" y="1521158"/>
            <a:ext cx="6154445" cy="199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Date();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TimeZone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TimeZone.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getTimeZone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"America/Pacific"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DateFormat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dfm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SimpleDateFormat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"YYYY MMM 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dd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@ 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HH:mm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z"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dfm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.setTimeZone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dfm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.format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631159" y="1897155"/>
            <a:ext cx="1763801" cy="372843"/>
          </a:xfrm>
          <a:prstGeom prst="rect">
            <a:avLst/>
          </a:prstGeom>
          <a:noFill/>
          <a:ln>
            <a:solidFill>
              <a:srgbClr val="B91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4835810" y="1358646"/>
            <a:ext cx="476854" cy="5245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648200" y="1018298"/>
            <a:ext cx="2133600" cy="292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"America/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Los_Angeles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462" y="3748261"/>
            <a:ext cx="2414587" cy="2286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3462" y="4214559"/>
            <a:ext cx="2348338" cy="213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3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6200" y="57151"/>
            <a:ext cx="5638800" cy="609600"/>
          </a:xfrm>
        </p:spPr>
        <p:txBody>
          <a:bodyPr/>
          <a:lstStyle/>
          <a:p>
            <a:r>
              <a:rPr lang="en-US" dirty="0"/>
              <a:t>Date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9166" y="176921"/>
            <a:ext cx="2590266" cy="46657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98" y="895351"/>
            <a:ext cx="5476385" cy="380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063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Time (and Date)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23689"/>
            <a:ext cx="6477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JDK 1.0 1996 </a:t>
            </a:r>
            <a:r>
              <a:rPr lang="en-US" sz="2000" dirty="0" err="1">
                <a:solidFill>
                  <a:srgbClr val="0070C0"/>
                </a:solidFill>
              </a:rPr>
              <a:t>java.util.Date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4400" y="1504950"/>
            <a:ext cx="6705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Tries to be “timestamp” and “calendar”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Does not carry </a:t>
            </a:r>
            <a:r>
              <a:rPr lang="en-US" sz="2400" dirty="0" err="1"/>
              <a:t>timezone</a:t>
            </a:r>
            <a:r>
              <a:rPr lang="en-US" sz="2400" dirty="0"/>
              <a:t> info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1900+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Months start at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Objects are mutable (lots of setters)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Date is actually </a:t>
            </a:r>
            <a:r>
              <a:rPr lang="en-US" sz="2400" dirty="0" err="1"/>
              <a:t>Date+Time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647950"/>
            <a:ext cx="2861997" cy="190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75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6200" y="57151"/>
            <a:ext cx="5715000" cy="609600"/>
          </a:xfrm>
        </p:spPr>
        <p:txBody>
          <a:bodyPr/>
          <a:lstStyle/>
          <a:p>
            <a:r>
              <a:rPr lang="en-US" dirty="0"/>
              <a:t>Separating the Calendar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23689"/>
            <a:ext cx="6477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JDK 1.1 1997 </a:t>
            </a:r>
            <a:r>
              <a:rPr lang="en-US" sz="2000" dirty="0" err="1">
                <a:solidFill>
                  <a:srgbClr val="0070C0"/>
                </a:solidFill>
              </a:rPr>
              <a:t>java.util.Calendar</a:t>
            </a:r>
            <a:endParaRPr lang="en-US" sz="2000" dirty="0">
              <a:solidFill>
                <a:srgbClr val="0070C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494469"/>
            <a:ext cx="3666667" cy="11047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0" y="200638"/>
            <a:ext cx="2590266" cy="4665747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2011680" y="1946910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011680" y="2306574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017776" y="2477262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974080" y="1669542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971032" y="1840230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977128" y="1983486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992368" y="2135886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993392" y="2123694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943600" y="2452878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949696" y="2605278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937504" y="2766822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934456" y="3385566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922264" y="3528822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919216" y="3690366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71032" y="2297430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916168" y="4153662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922264" y="3995166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919216" y="3845814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934456" y="4629150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903976" y="4315206"/>
            <a:ext cx="1905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5917159" y="799875"/>
            <a:ext cx="2312441" cy="187677"/>
          </a:xfrm>
          <a:prstGeom prst="rect">
            <a:avLst/>
          </a:prstGeom>
          <a:noFill/>
          <a:ln>
            <a:solidFill>
              <a:srgbClr val="B91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5904967" y="184179"/>
            <a:ext cx="2312441" cy="187677"/>
          </a:xfrm>
          <a:prstGeom prst="rect">
            <a:avLst/>
          </a:prstGeom>
          <a:noFill/>
          <a:ln>
            <a:solidFill>
              <a:srgbClr val="B91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23050" y="3312759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Date is just a timestamp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“Calendar” handles the calendar needs</a:t>
            </a:r>
          </a:p>
        </p:txBody>
      </p:sp>
    </p:spTree>
    <p:extLst>
      <p:ext uri="{BB962C8B-B14F-4D97-AF65-F5344CB8AC3E}">
        <p14:creationId xmlns:p14="http://schemas.microsoft.com/office/powerpoint/2010/main" val="89732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0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00"/>
                            </p:stCondLst>
                            <p:childTnLst>
                              <p:par>
                                <p:cTn id="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000"/>
                            </p:stCondLst>
                            <p:childTnLst>
                              <p:par>
                                <p:cTn id="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5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Calendar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23689"/>
            <a:ext cx="6477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JDK 1.1 1997 </a:t>
            </a:r>
            <a:r>
              <a:rPr lang="en-US" sz="2000" dirty="0" err="1">
                <a:solidFill>
                  <a:srgbClr val="0070C0"/>
                </a:solidFill>
              </a:rPr>
              <a:t>java.util.Calendar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27355" y="1428750"/>
            <a:ext cx="6154445" cy="349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Date();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TimeZone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TimeZone.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getTimeZone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"America/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Los_Angeles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Calendar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GregorianCalendar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cal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.setTime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cal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.setTimeZone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cal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.get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Calendar.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HOUR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cal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.set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Calendar.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MONTH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Calendar.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JANUARY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cal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.getTime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DateFormat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dfm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SimpleDateFormat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"YYYY MMM 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dd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@ 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HH:mm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z"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dfm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.setTimeZone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zone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dfm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.format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3962400" y="3139553"/>
            <a:ext cx="1219200" cy="270397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189062" y="3258578"/>
            <a:ext cx="2133600" cy="292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C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Number 0 (not an </a:t>
            </a:r>
            <a:r>
              <a:rPr lang="en-US" sz="1200" dirty="0" err="1">
                <a:solidFill>
                  <a:srgbClr val="C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enum</a:t>
            </a:r>
            <a:r>
              <a:rPr lang="en-US" sz="1200" dirty="0">
                <a:solidFill>
                  <a:srgbClr val="C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600" dirty="0">
              <a:solidFill>
                <a:srgbClr val="C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325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258" y="666751"/>
            <a:ext cx="6070822" cy="424095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Time (and Date)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82000" y="4705350"/>
            <a:ext cx="609600" cy="27463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23689"/>
            <a:ext cx="6477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JDK 1.1 1997 </a:t>
            </a:r>
            <a:r>
              <a:rPr lang="en-US" sz="2000" dirty="0" err="1">
                <a:solidFill>
                  <a:srgbClr val="0070C0"/>
                </a:solidFill>
              </a:rPr>
              <a:t>java.util.Calendar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4400" y="1504950"/>
            <a:ext cx="6705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Fixed the 1900+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Still January =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Still mutable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Still Date +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52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ink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16494</TotalTime>
  <Words>1186</Words>
  <Application>Microsoft Office PowerPoint</Application>
  <PresentationFormat>On-screen Show (16:9)</PresentationFormat>
  <Paragraphs>215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Arial</vt:lpstr>
      <vt:lpstr>Calibri</vt:lpstr>
      <vt:lpstr>Consolas</vt:lpstr>
      <vt:lpstr>Palatino Linotype</vt:lpstr>
      <vt:lpstr>Times New Roman</vt:lpstr>
      <vt:lpstr>First Slide</vt:lpstr>
      <vt:lpstr>Additional Material</vt:lpstr>
      <vt:lpstr>Class</vt:lpstr>
      <vt:lpstr>Tinker</vt:lpstr>
      <vt:lpstr>Exercise</vt:lpstr>
      <vt:lpstr>Solution</vt:lpstr>
      <vt:lpstr>Quiz</vt:lpstr>
      <vt:lpstr>Time and Date</vt:lpstr>
      <vt:lpstr>See Also</vt:lpstr>
      <vt:lpstr>A Brief History of Time (and Date)</vt:lpstr>
      <vt:lpstr>Date Formatting</vt:lpstr>
      <vt:lpstr>Date</vt:lpstr>
      <vt:lpstr>A Brief History of Time (and Date)</vt:lpstr>
      <vt:lpstr>Separating the Calendar</vt:lpstr>
      <vt:lpstr>Using the Calendar</vt:lpstr>
      <vt:lpstr>A Brief History of Time (and Date)</vt:lpstr>
      <vt:lpstr>Joda and Java 8</vt:lpstr>
      <vt:lpstr>Java 8 LocalDate</vt:lpstr>
      <vt:lpstr>Java 8 LocalTime</vt:lpstr>
      <vt:lpstr>Java 8 LocalDateTime</vt:lpstr>
      <vt:lpstr>Java 8 ZonedDateTime</vt:lpstr>
      <vt:lpstr>Java 8 Periods and Durations</vt:lpstr>
      <vt:lpstr>Tinkering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Topher</cp:lastModifiedBy>
  <cp:revision>320</cp:revision>
  <cp:lastPrinted>2015-07-06T21:44:19Z</cp:lastPrinted>
  <dcterms:created xsi:type="dcterms:W3CDTF">2015-07-04T21:12:26Z</dcterms:created>
  <dcterms:modified xsi:type="dcterms:W3CDTF">2016-04-15T00:51:36Z</dcterms:modified>
</cp:coreProperties>
</file>

<file path=docProps/thumbnail.jpeg>
</file>